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5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40" r:id="rId26"/>
    <p:sldId id="341" r:id="rId27"/>
    <p:sldId id="280" r:id="rId28"/>
    <p:sldId id="342" r:id="rId29"/>
    <p:sldId id="281" r:id="rId30"/>
    <p:sldId id="283" r:id="rId31"/>
    <p:sldId id="284" r:id="rId32"/>
    <p:sldId id="285" r:id="rId33"/>
    <p:sldId id="356" r:id="rId34"/>
    <p:sldId id="287" r:id="rId35"/>
    <p:sldId id="288" r:id="rId36"/>
    <p:sldId id="292" r:id="rId37"/>
    <p:sldId id="294" r:id="rId38"/>
    <p:sldId id="296" r:id="rId39"/>
    <p:sldId id="298" r:id="rId40"/>
    <p:sldId id="299" r:id="rId41"/>
    <p:sldId id="300" r:id="rId42"/>
    <p:sldId id="301" r:id="rId43"/>
    <p:sldId id="302" r:id="rId44"/>
    <p:sldId id="315" r:id="rId45"/>
    <p:sldId id="303" r:id="rId46"/>
    <p:sldId id="305" r:id="rId47"/>
    <p:sldId id="306" r:id="rId48"/>
    <p:sldId id="343" r:id="rId49"/>
    <p:sldId id="307" r:id="rId50"/>
    <p:sldId id="347" r:id="rId51"/>
    <p:sldId id="353" r:id="rId52"/>
    <p:sldId id="354" r:id="rId53"/>
    <p:sldId id="355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45" r:id="rId62"/>
    <p:sldId id="346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48" r:id="rId75"/>
    <p:sldId id="332" r:id="rId76"/>
    <p:sldId id="349" r:id="rId77"/>
    <p:sldId id="333" r:id="rId78"/>
    <p:sldId id="334" r:id="rId79"/>
    <p:sldId id="335" r:id="rId80"/>
    <p:sldId id="336" r:id="rId81"/>
    <p:sldId id="337" r:id="rId82"/>
    <p:sldId id="350" r:id="rId83"/>
    <p:sldId id="338" r:id="rId84"/>
    <p:sldId id="339" r:id="rId85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6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E12B50-C352-4F1A-A497-85CC9507BAC7}" type="slidenum">
              <a:t>‹#›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66119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55A58AF3-B73F-46BA-813A-1D981A0B7C8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21647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5F52BB-2501-4C04-BD17-3276E6412964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25650FF-40D5-40B2-AEDB-04E79B5BEF53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CE8D75-6EAF-4DC6-ADCE-BF90802AFB84}" type="slidenum">
              <a:t>10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7AF90B-62D9-40FE-A950-CAE0D1BC71D7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10D86A4-0332-458E-99D6-F80862FDD696}" type="slidenum">
              <a:t>11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F9D97A-8859-4D62-A858-A41A9CE47206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C6BDF2-F067-4BF4-9E88-CB9A0A435441}" type="slidenum">
              <a:t>12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0C832F-DAF6-4DFD-88AA-339CACEF660D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07E7747-97AF-41A1-A0D3-9CDCD3116082}" type="slidenum">
              <a:t>13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64937D-E7EC-4EDD-8083-25C1C6F80716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443891-82A1-47A5-9CAB-CF701EC06A14}" type="slidenum">
              <a:t>14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CBD26F-222E-45D8-933C-587207C3C111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5E856A-06E8-4290-94BA-19292A9A4597}" type="slidenum">
              <a:t>15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D1A2202-3871-44AD-A23F-52C6A7E7F041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4CC5EA-5316-4329-9ABB-F875A7FFBBB3}" type="slidenum">
              <a:t>16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6B7CF8-1D77-452E-8657-4CA888413DBF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9B8C8D-2E98-446E-AE2A-E3CAF7610A6D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68D58C-DD69-44A3-AF9E-E80112A99B13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46EF62-B3D4-4C65-B8E4-E7A4E5372F91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42CCE4F-A24D-4F5C-BBA9-3E764213D324}" type="slidenum">
              <a:t>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>
                <a:cs typeface="Tahoma" pitchFamily="2"/>
              </a:rPr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956D54A-B857-4F48-8629-F5C094385AE3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3DEE46-8ED7-4E36-99B8-ED83E44123A4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6C86E6-90D8-4EC0-8B3A-C7394745FA96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557E95-91DF-459D-9E14-A8E36C4599CC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46C6FD-2309-4A9A-9177-F52F6A4D975A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9A8FC3-C20F-4CF3-98DE-A77D79932359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6965005-2BD8-4B8B-AD37-BF4ECB1EAD3E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9C2AA0-27A2-4420-B4BD-EA6C39113275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0B4E41-B7AD-427F-8D2E-65DC885743BF}" type="slidenum">
              <a:t>30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062BC5-08B0-44BE-9E20-9EBF78D7C846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B07F86-F620-4485-954F-C3868D5CBE05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4BC0C5-C7E8-4E6C-AE16-6D67DE93633D}" type="slidenum">
              <a:t>32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D6EE0E-43C6-46CB-B79C-DE9F896E919A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F4DDE7-52D0-4246-A9E8-18625EDFE50F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(Innate location) In Washington, DC (national capital) in Dupont Circle district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C7905C-EDA7-4223-A541-78C99ADDB254}" type="slidenum">
              <a:t>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7D53DA-475D-485E-8FFF-DB1F02533C96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3DC0FF-9F60-43D8-8F91-390F30FC9B31}" type="slidenum">
              <a:t>34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C98BEC-9765-4E6A-93C0-5BC605BC8350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BD15AF-4490-4BE1-A6C1-5FF21E2F95F0}" type="slidenum">
              <a:t>35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2D77F3-C69A-4033-9634-F11AF0BB1CB4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D14B24-DAD9-4B42-9EFA-E03475B8BD5D}" type="slidenum">
              <a:t>36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E5EB18-941D-4913-A9B6-DB984B64F8EB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Brief overview of history/explanation. Go further if needed – refer to W3C.</a:t>
            </a:r>
          </a:p>
          <a:p>
            <a:pPr lvl="0"/>
            <a:r>
              <a:rPr lang="en-US">
                <a:cs typeface="Tahoma" pitchFamily="2"/>
              </a:rPr>
              <a:t>Need list of resources for audience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6A419B4-3D55-4165-B3E9-CFB37FDF2AE7}" type="slidenum">
              <a:t>37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6EBFF6-CF43-450A-B508-7CEB6A93E6BF}" type="slidenum">
              <a:t>38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0E0738-9764-46B2-8635-466A6E4BDF79}" type="slidenum">
              <a:t>39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BB424B-06F9-451F-935C-ECEC62D72D03}" type="slidenum">
              <a:t>40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304B173-CA22-4DDA-92B1-70581FFFF046}" type="slidenum">
              <a:t>41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DCAA15-2F5C-4181-A84E-93C1653C83B6}" type="slidenum">
              <a:t>42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B882E5-5862-47D1-96F6-427F99AE6738}" type="slidenum">
              <a:t>43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C98E2F-1887-42FF-9266-430C3B5E69B8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E0652E-8101-4F5D-AAF0-944B17E7FB0F}" type="slidenum">
              <a:t>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10</a:t>
            </a:r>
            <a:r>
              <a:rPr lang="en-US" baseline="30000">
                <a:cs typeface="Tahoma" pitchFamily="2"/>
              </a:rPr>
              <a:t>th</a:t>
            </a:r>
            <a:r>
              <a:rPr lang="en-US">
                <a:cs typeface="Tahoma" pitchFamily="2"/>
              </a:rPr>
              <a:t> Anniversary in April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AC4101-6ED5-4534-A2F7-15DD4ACA67B1}" type="slidenum">
              <a:t>44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12BEE7-2045-4165-973A-117AF252BC7A}" type="slidenum">
              <a:t>45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Differences of form UI’s among browsers/platforms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046BB3-8E8E-423B-A8B7-09986207A780}" type="slidenum">
              <a:t>45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CFD02A-EC07-4326-81FE-797DDA47181D}" type="slidenum">
              <a:t>46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– Desktop</a:t>
            </a:r>
          </a:p>
          <a:p>
            <a:pPr lvl="0"/>
            <a:r>
              <a:rPr lang="en-US">
                <a:cs typeface="Tahoma" pitchFamily="2"/>
              </a:rPr>
              <a:t>Go to nativeformelements.com for brief demo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D2FC02-A1A6-4B52-91A2-B116807DE874}" type="slidenum">
              <a:t>46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353575-2A58-49BB-B9B9-BA230BB647A1}" type="slidenum">
              <a:t>47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- Mobile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94636B-B089-4E95-9F15-89B6F5ED352A}" type="slidenum">
              <a:t>47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DA80C21-5ACB-44B7-845D-AF095A259181}" type="slidenum">
              <a:t>49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Explanation</a:t>
            </a:r>
          </a:p>
          <a:p>
            <a:pPr lvl="0"/>
            <a:r>
              <a:rPr lang="en-US">
                <a:cs typeface="Tahoma" pitchFamily="2"/>
              </a:rPr>
              <a:t>GEICO Story (2008-09)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C4B719-77E2-4E74-B615-7016678A6862}" type="slidenum">
              <a:t>49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257E8F-7D16-4A5F-AAA8-E3BFEEB60247}" type="slidenum">
              <a:t>54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 – travel insurance for under 30 crowd/Cover-More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FD2268-2D51-47EF-A2B6-D69651A69358}" type="slidenum">
              <a:t>54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8DA9A55-2C64-444F-AEE4-42406478C87B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2B9F27-89BE-4E26-AE50-BF830B09ACD4}" type="slidenum">
              <a:t>55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 (Choice #1)</a:t>
            </a:r>
          </a:p>
          <a:p>
            <a:pPr lvl="0"/>
            <a:r>
              <a:rPr lang="en-US">
                <a:cs typeface="Tahoma" pitchFamily="2"/>
              </a:rPr>
              <a:t>Form with four set of radio buttons – no submit</a:t>
            </a:r>
          </a:p>
          <a:p>
            <a:pPr lvl="0"/>
            <a:r>
              <a:rPr lang="en-US">
                <a:cs typeface="Tahoma" pitchFamily="2"/>
              </a:rPr>
              <a:t>(demo form)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Go to youGo site for demo - http://yougotravelinsurance.com.au/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09EB1C-BF10-4D4B-9D6F-4318422E1A7F}" type="slidenum">
              <a:t>56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604F5E-F99E-472E-98CD-7695B0012D62}" type="slidenum">
              <a:t>56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BA97E5-88A3-4927-A2AD-4EE9F97423C5}" type="slidenum">
              <a:t>57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0C7148-C550-40C4-A3CD-D5CAEC7A1677}" type="slidenum">
              <a:t>57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0DE2DC-71D4-4813-BD74-A8B4D25D5AF4}" type="slidenum">
              <a:t>58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34E900-EA82-45A9-898B-6C8A7C778F3E}" type="slidenum">
              <a:t>58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615632-90F1-4ECB-93E3-BC20CB692AA0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CC4F57-2B7F-4872-9AA4-22AAB1AD4F4E}" type="slidenum">
              <a:t>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Travel Insurance</a:t>
            </a:r>
          </a:p>
          <a:p>
            <a:pPr lvl="0"/>
            <a:r>
              <a:rPr lang="en-US">
                <a:cs typeface="Tahoma" pitchFamily="2"/>
              </a:rPr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FBE5AF-7F55-44A0-B9FD-D541403595E8}" type="slidenum">
              <a:t>59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6D6F65-D951-46B1-975B-F576049B8445}" type="slidenum">
              <a:t>59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FE893-7712-4C88-9FD8-AF669690C9D3}" type="slidenum">
              <a:t>60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19889F-2ED2-48F9-9856-77E605DA5DAC}" type="slidenum">
              <a:t>60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9EE245-1F4A-409A-AD14-ADA981FAC8F7}" type="slidenum">
              <a:t>63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26671-8475-4416-9DF9-7A2BFF23C5FE}" type="slidenum">
              <a:t>63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103A4D-C75E-4C4E-853F-50343105E7E0}" type="slidenum">
              <a:t>64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If I had a chance, what would I do…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So I wrote some notes…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91673D-0BB7-4FA9-9090-8F1A18AE2E45}" type="slidenum">
              <a:t>64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EBEF76B-1684-495F-8970-4E633F8EC408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A11y???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4A29EF3-D0C5-4BAB-9B26-2468933FB63C}" type="slidenum">
              <a:t>65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15483C-2FB9-40A6-B3AA-BA903A18925A}" type="slidenum">
              <a:t>66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Going back to the base – information language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BA5A4A8-B203-49B7-934D-7E4FC9F2FDD5}" type="slidenum">
              <a:t>66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85D263-3BB3-4DA7-934E-BBA7F5CA67A3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1C39BA5-68B4-4F91-BBD0-3638199F31AE}" type="slidenum">
              <a:t>68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590459-59CD-4963-B4B8-F12CA4C8C166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6059A8-BE54-48FF-B090-A2D5A81B0CA3}" type="slidenum">
              <a:t>70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DA138E-7885-4F79-9898-F692CEF50BC8}" type="slidenum">
              <a:t>70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1F01A7A-CCCA-47FA-81FE-1C6E107F0F0B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DB1307C-CBB4-4B3B-8A45-9BBB65FF926B}" type="slidenum">
              <a:t>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0BC5FB-AB2A-4BA7-9724-35D32D08C295}" type="slidenum">
              <a:t>71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7A3A79-D6F8-4654-A4D1-BCFACE62BA8C}" type="slidenum">
              <a:t>72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JS in data entry – used for display/toggle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275F74-FE43-459B-9A94-E829B41D9272}" type="slidenum">
              <a:t>72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976934D-4C50-4E74-A748-10B26C1686B0}" type="slidenum">
              <a:t>73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381F39-FE99-4DEB-9FF8-6F85D409D7C9}" type="slidenum">
              <a:t>73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5AF26F-12E9-42D9-BC6A-D1D28428C55D}" type="slidenum">
              <a:t>74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C2D770-7E92-4ADF-A95F-88646F80AED8}" type="slidenum">
              <a:t>74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2796F1-13B5-4730-883F-45A56074E511}" type="slidenum">
              <a:t>75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3E4873-E527-4B87-8B90-AAFB13853BD7}" type="slidenum">
              <a:t>75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1C7828-2898-41E1-AB95-7D90996ABCA7}" type="slidenum">
              <a:t>76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DA6AEA-F1E1-4B2F-9CE2-F511D05A4DD8}" type="slidenum">
              <a:t>76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78A4E7-1E70-4967-A095-F8DE5ADED12E}" type="slidenum">
              <a:t>77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2D554A-E041-4608-82E3-7157B88288DA}" type="slidenum">
              <a:t>77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EC7FDC-40DD-4CD3-9828-95DD807891D5}" type="slidenum">
              <a:t>78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E76FA74-8922-48DF-A66C-5184972A347D}" type="slidenum">
              <a:t>78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1A74C7-FCD8-496F-B3DA-2A82E0E8EC7F}" type="slidenum">
              <a:t>79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 found out during QA testing and was able to remove or work around some of the barriers.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28D16B-BCB5-43CC-BFB0-7E56E76E7950}" type="slidenum">
              <a:t>79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154D232-1EC2-4CD6-9320-C2BA672D6877}" type="slidenum">
              <a:t>80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36E9644-C5A8-4D05-8B7C-43827F7B7CC6}" type="slidenum">
              <a:t>80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446382-1896-4E67-9F6D-064512312C1E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7642CB0-94DD-43AB-8E74-E402BCB177B9}" type="slidenum">
              <a:t>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A70688-11A9-457D-B4B1-5252836255D3}" type="slidenum">
              <a:t>81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1CD2FA-C890-48C4-BB5F-ADC888B19883}" type="slidenum">
              <a:t>83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6D2776-5A63-4CF3-BED8-AF5A76645C8D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541A2D-BD7B-4F92-8B57-0B5919C1E345}" type="slidenum">
              <a:t>84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336BCC-3D4E-4905-B316-01DCC89D7033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3D851C-10A3-47C9-809B-B50E502ADAF6}" type="slidenum">
              <a:t>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B5DD3F-B21E-4537-BBD9-122B0213E6DC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DCED31-519F-4AAE-AC36-B8C0D1CB35ED}" type="slidenum">
              <a:t>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D4E170-8B04-4A37-B4E2-A7E915F15DF1}" type="slidenum">
              <a:t>‹#›</a:t>
            </a:fld>
            <a:endParaRPr lang="-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757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E92867-5E82-473C-9F4D-5F410C07316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8463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6456240"/>
          </a:xfrm>
        </p:spPr>
        <p:txBody>
          <a:bodyPr vert="eaVert"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5F7763-9F05-4BE3-9EF3-D32EEB05700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6308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989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2B4EE6-7149-433B-AEAC-7ED59F20EF02}" type="slidenum">
              <a:t>‹#›</a:t>
            </a:fld>
            <a:endParaRPr lang="-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746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90F6A2-3ABF-4477-8DE7-B70CC984EFBC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59768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1DD5B4-D685-4A68-B120-B8B8EC8CF75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44536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513964-9D49-4282-A3BF-59040891E212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19584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E9C5B4-76BD-40C4-B2DA-433F30B24113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462835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97FF5C-5106-468A-B06C-5E4CC8DABD29}" type="slidenum">
              <a:t>‹#›</a:t>
            </a:fld>
            <a:endParaRPr lang="-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940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1167BF-10A1-4B64-9A9D-A9E62D6C31AE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607073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9454B-D493-40B6-B95E-68B6A721F25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3041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B7622493-49AA-47A5-922A-5E0B4A76B8AF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tiveformelement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TML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Ajax_(programming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lements_of_graphical_user_interfaces" TargetMode="External"/><Relationship Id="rId5" Type="http://schemas.openxmlformats.org/officeDocument/2006/relationships/hyperlink" Target="https://en.wikipedia.org/wiki/Dynamic_content" TargetMode="External"/><Relationship Id="rId10" Type="http://schemas.openxmlformats.org/officeDocument/2006/relationships/hyperlink" Target="https://en.wikipedia.org/wiki/WAI-ARIA" TargetMode="External"/><Relationship Id="rId4" Type="http://schemas.openxmlformats.org/officeDocument/2006/relationships/hyperlink" Target="https://en.wikipedia.org/wiki/Accessibility" TargetMode="External"/><Relationship Id="rId9" Type="http://schemas.openxmlformats.org/officeDocument/2006/relationships/hyperlink" Target="https://en.wikipedia.org/wiki/JavaScrip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3836" y="0"/>
            <a:ext cx="13971309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59" y="5893609"/>
            <a:ext cx="6574984" cy="17049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63" y="1785960"/>
            <a:ext cx="6523923" cy="3587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76" y="1428119"/>
            <a:ext cx="1117442" cy="336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81" y="1428119"/>
            <a:ext cx="815763" cy="351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36" y="1428119"/>
            <a:ext cx="550313" cy="433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00"/>
            <a:ext cx="10058400" cy="6964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3405957" y="7227719"/>
            <a:ext cx="3209041" cy="246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Photo – Space Lab, Vancouver, Canada (Clint Moroz)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2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44" y="97200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5"/>
          <p:cNvSpPr txBox="1"/>
          <p:nvPr/>
        </p:nvSpPr>
        <p:spPr>
          <a:xfrm>
            <a:off x="5361118" y="7122599"/>
            <a:ext cx="4638961" cy="399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From Native form elements (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  <a:hlinkClick r:id="rId6"/>
              </a:rPr>
              <a:t>http://nativeformelements.com/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) - </a:t>
            </a:r>
            <a:r>
              <a: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Joshua Jenkins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2316" cy="75596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195" y="2095914"/>
            <a:ext cx="3791157" cy="5846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input type=“number”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3"/>
            <a:ext cx="10081077" cy="6666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38" y="1841903"/>
            <a:ext cx="4495803" cy="1171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/>
          <p:cNvSpPr txBox="1"/>
          <p:nvPr/>
        </p:nvSpPr>
        <p:spPr>
          <a:xfrm>
            <a:off x="3122639" y="7052401"/>
            <a:ext cx="4309201" cy="276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More Information: https://en.wikipedia.org/wiki/Kaieteur_Falls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Stratum2 Bold" pitchFamily="50"/>
              </a:rPr>
              <a:t>WAI-ARIA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998" y="1769043"/>
            <a:ext cx="9071643" cy="498924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2400" b="1">
                <a:latin typeface="Stratum2 Bold" pitchFamily="50"/>
              </a:rPr>
              <a:t>WAI-ARIA</a:t>
            </a:r>
            <a:r>
              <a:rPr lang="en-US" sz="2400">
                <a:latin typeface="Stratum2 Bold" pitchFamily="50"/>
              </a:rPr>
              <a:t> (</a:t>
            </a:r>
            <a:r>
              <a:rPr lang="en-US" sz="2400" i="1">
                <a:latin typeface="Stratum2 Bold" pitchFamily="50"/>
              </a:rPr>
              <a:t>Web Accessibility Initiative – Accessible Rich Internet Applications</a:t>
            </a:r>
            <a:r>
              <a:rPr lang="en-US" sz="2400">
                <a:latin typeface="Stratum2 Bold" pitchFamily="50"/>
              </a:rPr>
              <a:t>) is a technical specification published by the </a:t>
            </a:r>
            <a:r>
              <a:rPr lang="en-US" sz="2400">
                <a:latin typeface="Stratum2 Bold" pitchFamily="50"/>
                <a:hlinkClick r:id="rId3"/>
              </a:rPr>
              <a:t>World Wide Web Consortium</a:t>
            </a:r>
            <a:r>
              <a:rPr lang="en-US" sz="2400">
                <a:latin typeface="Stratum2 Bold" pitchFamily="50"/>
              </a:rPr>
              <a:t> (W3C) that specifies how to increase the </a:t>
            </a:r>
            <a:r>
              <a:rPr lang="en-US" sz="2400">
                <a:latin typeface="Stratum2 Bold" pitchFamily="50"/>
                <a:hlinkClick r:id="rId4"/>
              </a:rPr>
              <a:t>accessibility</a:t>
            </a:r>
            <a:r>
              <a:rPr lang="en-US" sz="2400">
                <a:latin typeface="Stratum2 Bold" pitchFamily="50"/>
              </a:rPr>
              <a:t> of web pages, in particular, </a:t>
            </a:r>
            <a:r>
              <a:rPr lang="en-US" sz="2400">
                <a:latin typeface="Stratum2 Bold" pitchFamily="50"/>
                <a:hlinkClick r:id="rId5"/>
              </a:rPr>
              <a:t>dynamic content</a:t>
            </a:r>
            <a:r>
              <a:rPr lang="en-US" sz="2400">
                <a:latin typeface="Stratum2 Bold" pitchFamily="50"/>
              </a:rPr>
              <a:t> and </a:t>
            </a:r>
            <a:r>
              <a:rPr lang="en-US" sz="2400">
                <a:latin typeface="Stratum2 Bold" pitchFamily="50"/>
                <a:hlinkClick r:id="rId6"/>
              </a:rPr>
              <a:t>user interface components</a:t>
            </a:r>
            <a:r>
              <a:rPr lang="en-US" sz="2400">
                <a:latin typeface="Stratum2 Bold" pitchFamily="50"/>
              </a:rPr>
              <a:t> developed with </a:t>
            </a:r>
            <a:r>
              <a:rPr lang="en-US" sz="2400">
                <a:latin typeface="Stratum2 Bold" pitchFamily="50"/>
                <a:hlinkClick r:id="rId7"/>
              </a:rPr>
              <a:t>Ajax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8"/>
              </a:rPr>
              <a:t>HTML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9"/>
              </a:rPr>
              <a:t>JavaScript</a:t>
            </a:r>
            <a:r>
              <a:rPr lang="en-US" sz="2400">
                <a:latin typeface="Stratum2 Bold" pitchFamily="50"/>
              </a:rPr>
              <a:t> and related technologies.</a:t>
            </a:r>
          </a:p>
          <a:p>
            <a:pPr lvl="0">
              <a:lnSpc>
                <a:spcPct val="150000"/>
              </a:lnSpc>
            </a:pPr>
            <a:r>
              <a:rPr lang="en-US" sz="2400" i="1">
                <a:latin typeface="Stratum2 Bold" pitchFamily="50"/>
              </a:rPr>
              <a:t>- Wikipedia (</a:t>
            </a:r>
            <a:r>
              <a:rPr lang="en-US" sz="2400" i="1">
                <a:latin typeface="Stratum2 Bold" pitchFamily="50"/>
                <a:hlinkClick r:id="rId10"/>
              </a:rPr>
              <a:t>https://en.wikipedia.org/wiki/WAI-ARIA</a:t>
            </a:r>
            <a:r>
              <a:rPr lang="en-US" sz="2400" i="1">
                <a:latin typeface="Stratum2 Bold" pitchFamily="50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1623242" y="2188442"/>
            <a:ext cx="6554876" cy="3205438"/>
          </a:xfrm>
        </p:spPr>
        <p:txBody>
          <a:bodyPr/>
          <a:lstStyle/>
          <a:p>
            <a:pPr lvl="0"/>
            <a:r>
              <a:rPr lang="en-US">
                <a:latin typeface="Stratum2 Bold" pitchFamily="50"/>
              </a:rPr>
              <a:t>aria-live = [off, polite, assertive, rude]</a:t>
            </a:r>
          </a:p>
          <a:p>
            <a:pPr lvl="0"/>
            <a:endParaRPr lang="en-US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aria-describedby = [element id]</a:t>
            </a:r>
          </a:p>
          <a:p>
            <a:pPr lvl="0"/>
            <a:endParaRPr lang="en-US" b="1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aria-labelledby = [element id]</a:t>
            </a:r>
          </a:p>
          <a:p>
            <a:pPr lvl="0"/>
            <a:endParaRPr lang="en-US"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0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0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83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95837" cy="6810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7602120" y="760314"/>
            <a:ext cx="2785683" cy="6565675"/>
          </a:xfrm>
          <a:prstGeom prst="rect">
            <a:avLst/>
          </a:prstGeom>
          <a:solidFill>
            <a:srgbClr val="5B9BD5">
              <a:alpha val="40000"/>
            </a:srgbClr>
          </a:solidFill>
          <a:ln w="12600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40" y="0"/>
            <a:ext cx="8423279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95837" cy="6810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4933444" y="3147117"/>
            <a:ext cx="6411599" cy="3019677"/>
          </a:xfrm>
          <a:prstGeom prst="rect">
            <a:avLst/>
          </a:prstGeom>
          <a:solidFill>
            <a:srgbClr val="5B9BD5">
              <a:alpha val="40000"/>
            </a:srgbClr>
          </a:solidFill>
          <a:ln w="12600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1" y="804242"/>
            <a:ext cx="9315001" cy="5868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15" y="-14401"/>
            <a:ext cx="2142722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96" y="0"/>
            <a:ext cx="1750317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21" y="0"/>
            <a:ext cx="1956596" cy="75596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108356" y="1175762"/>
            <a:ext cx="1575355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3414598" y="1219315"/>
            <a:ext cx="1575355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Yosemite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6822722" y="1219315"/>
            <a:ext cx="1310042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IE 11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8" y="952923"/>
            <a:ext cx="2790721" cy="2419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77" y="952923"/>
            <a:ext cx="3257641" cy="3990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6529318" y="6083640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Edge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728718" y="6034317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Chrome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Windows 10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407877"/>
            <a:ext cx="3429000" cy="4600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5" y="370798"/>
            <a:ext cx="3325316" cy="59119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1357198" y="6425644"/>
            <a:ext cx="191520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iPhone 6S Plus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iOS 9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6444362" y="6528239"/>
            <a:ext cx="2620441" cy="6461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HTC One M8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Microsoft YaHei" pitchFamily="2"/>
                <a:cs typeface="Lucida Sans" pitchFamily="2"/>
              </a:rPr>
              <a:t>Android Marshmellow (6)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297"/>
            <a:ext cx="10058400" cy="1730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" y="4087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8" y="1111316"/>
            <a:ext cx="9373678" cy="46868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82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" y="12024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5" y="930603"/>
            <a:ext cx="10077483" cy="5698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61"/>
            <a:ext cx="3641396" cy="64393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6" y="-836996"/>
            <a:ext cx="4979520" cy="88055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3139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overflow: hidden;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float: none;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absolute;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clip: rect(0,0,0,0);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width: 100%;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margin: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padding: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not selected,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hide related countries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selected,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show related countries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1477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:checked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static;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auto;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79243" y="326523"/>
            <a:ext cx="7275597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 + label ~ div.columns { overflow: auto; }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23" y="326523"/>
            <a:ext cx="9127796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723</Words>
  <Application>Microsoft Office PowerPoint</Application>
  <PresentationFormat>Widescreen</PresentationFormat>
  <Paragraphs>210</Paragraphs>
  <Slides>84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Arial Unicode MS</vt:lpstr>
      <vt:lpstr>Microsoft YaHei</vt:lpstr>
      <vt:lpstr>Andale Sans UI</vt:lpstr>
      <vt:lpstr>Arial</vt:lpstr>
      <vt:lpstr>Calibri</vt:lpstr>
      <vt:lpstr>Lucida Sans</vt:lpstr>
      <vt:lpstr>Stratum2 Bold</vt:lpstr>
      <vt:lpstr>Tahoma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WAI-ARIA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128</cp:revision>
  <dcterms:created xsi:type="dcterms:W3CDTF">2009-04-16T11:32:32Z</dcterms:created>
  <dcterms:modified xsi:type="dcterms:W3CDTF">2016-10-05T17:06:47Z</dcterms:modified>
</cp:coreProperties>
</file>